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616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2980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773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5699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786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5481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2687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4746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8629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1315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8179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1289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F89FFA-8694-4E41-830F-B85FF9D27F32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DE3105-159B-4007-87F6-F9C1A2D603E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1673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Where to open a Chinese restaurant in London?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6855" y="4138066"/>
            <a:ext cx="9144000" cy="1655762"/>
          </a:xfrm>
        </p:spPr>
        <p:txBody>
          <a:bodyPr>
            <a:normAutofit/>
          </a:bodyPr>
          <a:lstStyle/>
          <a:p>
            <a:r>
              <a:rPr lang="en-GB" sz="3200" dirty="0" smtClean="0"/>
              <a:t>Coursera Capstone Project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42912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GB" dirty="0" smtClean="0"/>
              <a:t>Data preparation</a:t>
            </a:r>
          </a:p>
          <a:p>
            <a:pPr>
              <a:lnSpc>
                <a:spcPct val="200000"/>
              </a:lnSpc>
            </a:pPr>
            <a:r>
              <a:rPr lang="en-GB" dirty="0" smtClean="0"/>
              <a:t>Clustering methodology</a:t>
            </a:r>
          </a:p>
          <a:p>
            <a:pPr>
              <a:lnSpc>
                <a:spcPct val="200000"/>
              </a:lnSpc>
            </a:pPr>
            <a:r>
              <a:rPr lang="en-GB" dirty="0" smtClean="0"/>
              <a:t>Conclusion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4056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preparation – Source 1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573"/>
          <a:stretch/>
        </p:blipFill>
        <p:spPr>
          <a:xfrm>
            <a:off x="94681" y="2770740"/>
            <a:ext cx="5951119" cy="242389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69730" y="1583140"/>
            <a:ext cx="955017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u="sng" dirty="0" smtClean="0"/>
              <a:t>Data of London boroughs: area size, population, geo-coordinates scrapped from Wikipedia</a:t>
            </a:r>
            <a:endParaRPr lang="en-GB" sz="2000" u="sng" dirty="0"/>
          </a:p>
        </p:txBody>
      </p:sp>
      <p:sp>
        <p:nvSpPr>
          <p:cNvPr id="9" name="Right Arrow 8"/>
          <p:cNvSpPr/>
          <p:nvPr/>
        </p:nvSpPr>
        <p:spPr>
          <a:xfrm>
            <a:off x="6060013" y="3841174"/>
            <a:ext cx="1088571" cy="632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smtClean="0"/>
              <a:t>Web scrapping</a:t>
            </a:r>
            <a:endParaRPr lang="en-GB" sz="1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3221" b="36483"/>
          <a:stretch/>
        </p:blipFill>
        <p:spPr>
          <a:xfrm>
            <a:off x="7184570" y="2770740"/>
            <a:ext cx="4815085" cy="240417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13112" y="5359930"/>
            <a:ext cx="20138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Table on Wikipedia</a:t>
            </a:r>
            <a:endParaRPr lang="en-GB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8740484" y="5359930"/>
            <a:ext cx="20138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Pandas data frame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27447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preparation – Source 2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838200" y="1622738"/>
            <a:ext cx="84837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u="sng" dirty="0" smtClean="0"/>
              <a:t>London venue data from Foursquare: venue name, geo-coordinates, venue type</a:t>
            </a:r>
            <a:endParaRPr lang="en-GB" sz="2000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92606"/>
            <a:ext cx="7962900" cy="28289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59188" y="5652735"/>
            <a:ext cx="3104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Sample venue data by borough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73111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Clustering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838200" y="1459855"/>
            <a:ext cx="61199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i="1" dirty="0" smtClean="0"/>
              <a:t>Run K-means to cluster boroughs into 8 clusters</a:t>
            </a:r>
            <a:endParaRPr lang="en-GB" sz="2400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23981"/>
            <a:ext cx="7397750" cy="438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54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Clustering – Results analysis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838200" y="1930718"/>
            <a:ext cx="35769797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i="1" dirty="0" smtClean="0"/>
              <a:t>Below attributes are desirable for opening a new Chinese restaurant:</a:t>
            </a:r>
          </a:p>
          <a:p>
            <a:endParaRPr lang="en-GB" sz="2400" i="1" dirty="0" smtClean="0"/>
          </a:p>
          <a:p>
            <a:pPr marL="342900" indent="-342900">
              <a:buFont typeface="Arial" charset="0"/>
              <a:buChar char="•"/>
            </a:pPr>
            <a:r>
              <a:rPr lang="en-GB" sz="2200" dirty="0" smtClean="0"/>
              <a:t>Significant number </a:t>
            </a:r>
            <a:r>
              <a:rPr lang="en-GB" sz="2200" dirty="0"/>
              <a:t>of restaurants out of all </a:t>
            </a:r>
            <a:r>
              <a:rPr lang="en-GB" sz="2200" dirty="0" smtClean="0"/>
              <a:t>venues</a:t>
            </a:r>
          </a:p>
          <a:p>
            <a:pPr marL="342900" indent="-342900">
              <a:buFont typeface="Arial" charset="0"/>
              <a:buChar char="•"/>
            </a:pPr>
            <a:r>
              <a:rPr lang="en-GB" sz="2200" dirty="0" smtClean="0"/>
              <a:t>Ratio of existing Chinese </a:t>
            </a:r>
            <a:r>
              <a:rPr lang="en-GB" sz="2200" dirty="0"/>
              <a:t>restaurants out of all restaurants is relatively low </a:t>
            </a:r>
            <a:endParaRPr lang="en-GB" sz="2200" dirty="0" smtClean="0"/>
          </a:p>
          <a:p>
            <a:pPr marL="342900" indent="-342900">
              <a:buFont typeface="Arial" charset="0"/>
              <a:buChar char="•"/>
            </a:pPr>
            <a:r>
              <a:rPr lang="en-GB" sz="2200" dirty="0" smtClean="0"/>
              <a:t>Large number </a:t>
            </a:r>
            <a:r>
              <a:rPr lang="en-GB" sz="2200" dirty="0"/>
              <a:t>of </a:t>
            </a:r>
            <a:r>
              <a:rPr lang="en-GB" sz="2200" dirty="0" smtClean="0"/>
              <a:t>pubs</a:t>
            </a:r>
            <a:endParaRPr lang="en-GB" sz="2200" dirty="0"/>
          </a:p>
          <a:p>
            <a:pPr marL="342900" indent="-342900">
              <a:buFont typeface="Arial" charset="0"/>
              <a:buChar char="•"/>
            </a:pPr>
            <a:r>
              <a:rPr lang="en-GB" sz="2200" dirty="0" smtClean="0"/>
              <a:t>Large number </a:t>
            </a:r>
            <a:r>
              <a:rPr lang="en-GB" sz="2200" dirty="0"/>
              <a:t>of </a:t>
            </a:r>
            <a:r>
              <a:rPr lang="en-GB" sz="2200" dirty="0" smtClean="0"/>
              <a:t>hotels</a:t>
            </a:r>
            <a:endParaRPr lang="en-GB" sz="2200" dirty="0"/>
          </a:p>
          <a:p>
            <a:pPr marL="342900" indent="-342900">
              <a:buFont typeface="Arial" charset="0"/>
              <a:buChar char="•"/>
            </a:pPr>
            <a:r>
              <a:rPr lang="en-GB" sz="2200" dirty="0" smtClean="0"/>
              <a:t>Relatively fewer gyms</a:t>
            </a:r>
          </a:p>
          <a:p>
            <a:pPr marL="342900" indent="-342900">
              <a:buFont typeface="Arial" charset="0"/>
              <a:buChar char="•"/>
            </a:pPr>
            <a:r>
              <a:rPr lang="en-GB" sz="2200" dirty="0"/>
              <a:t>D</a:t>
            </a:r>
            <a:r>
              <a:rPr lang="en-GB" sz="2200" dirty="0" smtClean="0"/>
              <a:t>ensely populated</a:t>
            </a:r>
          </a:p>
          <a:p>
            <a:pPr marL="342900" indent="-342900">
              <a:buFont typeface="Arial" charset="0"/>
              <a:buChar char="•"/>
            </a:pPr>
            <a:r>
              <a:rPr lang="en-GB" sz="2200" dirty="0" smtClean="0"/>
              <a:t>Office presence</a:t>
            </a:r>
            <a:endParaRPr lang="en-GB" sz="2200" dirty="0"/>
          </a:p>
          <a:p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54276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838200" y="1930718"/>
            <a:ext cx="3576979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C</a:t>
            </a:r>
            <a:r>
              <a:rPr lang="en-US" sz="2400" i="1" dirty="0" smtClean="0"/>
              <a:t>luster </a:t>
            </a:r>
            <a:r>
              <a:rPr lang="en-US" sz="2400" i="1" dirty="0"/>
              <a:t>0 has the most desirable </a:t>
            </a:r>
            <a:r>
              <a:rPr lang="en-US" sz="2400" i="1" dirty="0" smtClean="0"/>
              <a:t>attributes:</a:t>
            </a:r>
          </a:p>
          <a:p>
            <a:endParaRPr lang="en-US" sz="2400" i="1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R</a:t>
            </a:r>
            <a:r>
              <a:rPr lang="en-US" sz="2400" dirty="0" smtClean="0"/>
              <a:t>elatively </a:t>
            </a:r>
            <a:r>
              <a:rPr lang="en-US" sz="2400" dirty="0"/>
              <a:t>high number of restaurants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N</a:t>
            </a:r>
            <a:r>
              <a:rPr lang="en-US" sz="2400" dirty="0" smtClean="0"/>
              <a:t>o </a:t>
            </a:r>
            <a:r>
              <a:rPr lang="en-US" sz="2400" dirty="0"/>
              <a:t>Chinese restaurants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/>
              <a:t>P</a:t>
            </a:r>
            <a:r>
              <a:rPr lang="en-US" sz="2400" dirty="0" smtClean="0"/>
              <a:t>lenty </a:t>
            </a:r>
            <a:r>
              <a:rPr lang="en-US" sz="2400" dirty="0"/>
              <a:t>of </a:t>
            </a:r>
            <a:r>
              <a:rPr lang="en-US" sz="2400" dirty="0" smtClean="0"/>
              <a:t>pubs and hotels</a:t>
            </a: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Fewer gyms</a:t>
            </a:r>
            <a:endParaRPr lang="en-US" sz="2400" dirty="0"/>
          </a:p>
          <a:p>
            <a:endParaRPr lang="en-GB" sz="2400" i="1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4848404"/>
            <a:ext cx="10393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 of the 3 preferred boroughs in Cluster 0, </a:t>
            </a:r>
            <a:r>
              <a:rPr lang="en-US" sz="2400" dirty="0" err="1"/>
              <a:t>Southwark</a:t>
            </a:r>
            <a:r>
              <a:rPr lang="en-US" sz="2400" dirty="0"/>
              <a:t> is the most preferred </a:t>
            </a:r>
            <a:r>
              <a:rPr lang="en-US" sz="2400" dirty="0" smtClean="0"/>
              <a:t>because </a:t>
            </a:r>
            <a:r>
              <a:rPr lang="en-US" sz="2400" dirty="0"/>
              <a:t>it is more densely </a:t>
            </a:r>
            <a:r>
              <a:rPr lang="en-US" sz="2400" dirty="0" smtClean="0"/>
              <a:t>populated </a:t>
            </a:r>
            <a:r>
              <a:rPr lang="en-US" sz="2400" dirty="0"/>
              <a:t>than the other </a:t>
            </a:r>
            <a:r>
              <a:rPr lang="en-US" sz="2400" dirty="0" smtClean="0"/>
              <a:t>two boroughs.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0357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914</TotalTime>
  <Words>178</Words>
  <Application>Microsoft Macintosh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Where to open a Chinese restaurant in London?</vt:lpstr>
      <vt:lpstr>Content</vt:lpstr>
      <vt:lpstr>Data preparation – Source 1</vt:lpstr>
      <vt:lpstr>Data preparation – Source 2</vt:lpstr>
      <vt:lpstr>Clustering</vt:lpstr>
      <vt:lpstr>Clustering – Results analysis</vt:lpstr>
      <vt:lpstr>Conclusion</vt:lpstr>
    </vt:vector>
  </TitlesOfParts>
  <Company>Barclays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to open a Chinese restaurant in London?</dc:title>
  <dc:creator>Chen, Alice Yangxiao : Personal &amp; Corporate Banking</dc:creator>
  <cp:lastModifiedBy>Chen, Alice</cp:lastModifiedBy>
  <cp:revision>9</cp:revision>
  <dcterms:created xsi:type="dcterms:W3CDTF">2019-01-07T18:16:01Z</dcterms:created>
  <dcterms:modified xsi:type="dcterms:W3CDTF">2019-01-09T12:03:37Z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754cbb2-29ed-4ffe-af90-a08465e0dd2c_Enabled">
    <vt:lpwstr>True</vt:lpwstr>
  </property>
  <property fmtid="{D5CDD505-2E9C-101B-9397-08002B2CF9AE}" pid="3" name="MSIP_Label_c754cbb2-29ed-4ffe-af90-a08465e0dd2c_SiteId">
    <vt:lpwstr>c4b62f1d-01e0-4107-a0cc-5ac886858b23</vt:lpwstr>
  </property>
  <property fmtid="{D5CDD505-2E9C-101B-9397-08002B2CF9AE}" pid="4" name="MSIP_Label_c754cbb2-29ed-4ffe-af90-a08465e0dd2c_Owner">
    <vt:lpwstr>G01062661@client.barclayscorp.com</vt:lpwstr>
  </property>
  <property fmtid="{D5CDD505-2E9C-101B-9397-08002B2CF9AE}" pid="5" name="MSIP_Label_c754cbb2-29ed-4ffe-af90-a08465e0dd2c_SetDate">
    <vt:lpwstr>2019-01-07T18:29:45.4015733Z</vt:lpwstr>
  </property>
  <property fmtid="{D5CDD505-2E9C-101B-9397-08002B2CF9AE}" pid="6" name="MSIP_Label_c754cbb2-29ed-4ffe-af90-a08465e0dd2c_Name">
    <vt:lpwstr>Unrestricted</vt:lpwstr>
  </property>
  <property fmtid="{D5CDD505-2E9C-101B-9397-08002B2CF9AE}" pid="7" name="MSIP_Label_c754cbb2-29ed-4ffe-af90-a08465e0dd2c_Application">
    <vt:lpwstr>Microsoft Azure Information Protection</vt:lpwstr>
  </property>
  <property fmtid="{D5CDD505-2E9C-101B-9397-08002B2CF9AE}" pid="8" name="MSIP_Label_c754cbb2-29ed-4ffe-af90-a08465e0dd2c_Extended_MSFT_Method">
    <vt:lpwstr>Manual</vt:lpwstr>
  </property>
  <property fmtid="{D5CDD505-2E9C-101B-9397-08002B2CF9AE}" pid="9" name="BarclaysDC">
    <vt:lpwstr>Unrestricted</vt:lpwstr>
  </property>
  <property fmtid="{D5CDD505-2E9C-101B-9397-08002B2CF9AE}" pid="10" name="_AdHocReviewCycleID">
    <vt:i4>1161709089</vt:i4>
  </property>
  <property fmtid="{D5CDD505-2E9C-101B-9397-08002B2CF9AE}" pid="11" name="_NewReviewCycle">
    <vt:lpwstr/>
  </property>
  <property fmtid="{D5CDD505-2E9C-101B-9397-08002B2CF9AE}" pid="12" name="_EmailSubject">
    <vt:lpwstr>WIP coursera presentation</vt:lpwstr>
  </property>
  <property fmtid="{D5CDD505-2E9C-101B-9397-08002B2CF9AE}" pid="13" name="_AuthorEmail">
    <vt:lpwstr>Yangxiao.Chen@barclayscorp.com</vt:lpwstr>
  </property>
  <property fmtid="{D5CDD505-2E9C-101B-9397-08002B2CF9AE}" pid="14" name="_AuthorEmailDisplayName">
    <vt:lpwstr>Chen, Alice Yangxiao : Personal &amp; Corporate Banking</vt:lpwstr>
  </property>
</Properties>
</file>

<file path=docProps/thumbnail.jpeg>
</file>